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85" r:id="rId3"/>
    <p:sldId id="256" r:id="rId4"/>
    <p:sldId id="261" r:id="rId5"/>
    <p:sldId id="262" r:id="rId6"/>
    <p:sldId id="287" r:id="rId7"/>
    <p:sldId id="288" r:id="rId8"/>
    <p:sldId id="289" r:id="rId9"/>
    <p:sldId id="290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2030" userDrawn="1">
          <p15:clr>
            <a:srgbClr val="A4A3A4"/>
          </p15:clr>
        </p15:guide>
        <p15:guide id="13" pos="7200" userDrawn="1">
          <p15:clr>
            <a:srgbClr val="A4A3A4"/>
          </p15:clr>
        </p15:guide>
        <p15:guide id="14" orient="horz" pos="3204" userDrawn="1">
          <p15:clr>
            <a:srgbClr val="A4A3A4"/>
          </p15:clr>
        </p15:guide>
        <p15:guide id="15" pos="5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758E"/>
    <a:srgbClr val="F7C180"/>
    <a:srgbClr val="55B2A0"/>
    <a:srgbClr val="774F71"/>
    <a:srgbClr val="DCDCDC"/>
    <a:srgbClr val="986491"/>
    <a:srgbClr val="E6E6E6"/>
    <a:srgbClr val="F5F5F5"/>
    <a:srgbClr val="CAF2EA"/>
    <a:srgbClr val="8F6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9" autoAdjust="0"/>
    <p:restoredTop sz="93837" autoAdjust="0"/>
  </p:normalViewPr>
  <p:slideViewPr>
    <p:cSldViewPr snapToGrid="0" showGuides="1">
      <p:cViewPr varScale="1">
        <p:scale>
          <a:sx n="114" d="100"/>
          <a:sy n="114" d="100"/>
        </p:scale>
        <p:origin x="498" y="108"/>
      </p:cViewPr>
      <p:guideLst>
        <p:guide pos="2030"/>
        <p:guide pos="7200"/>
        <p:guide orient="horz" pos="3204"/>
        <p:guide pos="50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CC4B0-FB78-4E7D-B8D2-AAD976246712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75EE8-3B49-4A43-8109-3C6ED0EDB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55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72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1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5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50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824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54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21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053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507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634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2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28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92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37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4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55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40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3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948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30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72" userDrawn="1">
          <p15:clr>
            <a:srgbClr val="FBAE40"/>
          </p15:clr>
        </p15:guide>
        <p15:guide id="4" orient="horz" pos="3748" userDrawn="1">
          <p15:clr>
            <a:srgbClr val="FBAE40"/>
          </p15:clr>
        </p15:guide>
        <p15:guide id="5" pos="211" userDrawn="1">
          <p15:clr>
            <a:srgbClr val="FBAE40"/>
          </p15:clr>
        </p15:guide>
        <p15:guide id="6" pos="74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5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7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35054-5FF6-4B6A-93FC-1962E23C48DB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82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4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k:@MSITStore:C:\Users\JAVA\Desktop\&#31508;&#35760;\&#31532;&#19977;&#21608;\&#35838;&#20214;&#21450;&#36164;&#26009;\JDK_API_1_6_zh_CN.CHM::/java/lang/Math.html#E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k:@MSITStore:C:\Users\JAVA\Desktop\&#31508;&#35760;\&#31532;&#19977;&#21608;\&#35838;&#20214;&#21450;&#36164;&#26009;\JDK_API_1_6_zh_CN.CHM::/java/lang/Math.html#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k:@MSITStore:C:\Users\JAVA\Desktop\&#31508;&#35760;\&#31532;&#19977;&#21608;\&#35838;&#20214;&#21450;&#36164;&#26009;\JDK_API_1_6_zh_CN.CHM::/java/lang/Math.html#E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k:@MSITStore:C:\Users\JAVA\Desktop\&#31508;&#35760;\&#31532;&#19977;&#21608;\&#35838;&#20214;&#21450;&#36164;&#26009;\JDK_API_1_6_zh_CN.CHM::/java/lang/Math.html#E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k:@MSITStore:C:\Users\JAVA\Desktop\&#31508;&#35760;\&#31532;&#19977;&#21608;\&#35838;&#20214;&#21450;&#36164;&#26009;\JDK_API_1_6_zh_CN.CHM::/java/lang/Math.html#E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——</a:t>
            </a:r>
            <a:r>
              <a:rPr lang="zh-CN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刘章意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晨讲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800" spc="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477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116827" y="2421023"/>
            <a:ext cx="7000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Nexa Bold" panose="02000000000000000000" pitchFamily="50" charset="0"/>
              </a:rPr>
              <a:t>Java API-Math</a:t>
            </a:r>
            <a:r>
              <a:rPr lang="zh-CN" altLang="en-US" sz="3600" dirty="0">
                <a:solidFill>
                  <a:schemeClr val="bg1"/>
                </a:solidFill>
                <a:latin typeface="Nexa Bold" panose="02000000000000000000" pitchFamily="50" charset="0"/>
              </a:rPr>
              <a:t>类（工具类）</a:t>
            </a:r>
            <a:r>
              <a:rPr lang="en-US" altLang="zh-CN" sz="3600" dirty="0">
                <a:solidFill>
                  <a:schemeClr val="bg1"/>
                </a:solidFill>
                <a:latin typeface="Nexa Bold" panose="02000000000000000000" pitchFamily="50" charset="0"/>
              </a:rPr>
              <a:t> </a:t>
            </a:r>
            <a:endParaRPr lang="zh-CN" altLang="en-US" sz="3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6827" y="3297664"/>
            <a:ext cx="7266037" cy="113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Java</a:t>
            </a:r>
            <a:r>
              <a:rPr lang="zh-CN" altLang="en-US" dirty="0"/>
              <a:t> 中的 </a:t>
            </a:r>
            <a:r>
              <a:rPr lang="en-US" altLang="zh-CN" dirty="0"/>
              <a:t>+</a:t>
            </a:r>
            <a:r>
              <a:rPr lang="zh-CN" altLang="en-US" dirty="0"/>
              <a:t>、</a:t>
            </a:r>
            <a:r>
              <a:rPr lang="en-US" altLang="zh-CN" dirty="0"/>
              <a:t>-</a:t>
            </a:r>
            <a:r>
              <a:rPr lang="zh-CN" altLang="en-US" dirty="0"/>
              <a:t>、*、</a:t>
            </a:r>
            <a:r>
              <a:rPr lang="en-US" altLang="zh-CN" dirty="0"/>
              <a:t>/ </a:t>
            </a:r>
            <a:r>
              <a:rPr lang="zh-CN" altLang="en-US" dirty="0"/>
              <a:t>和 </a:t>
            </a:r>
            <a:r>
              <a:rPr lang="en-US" altLang="zh-CN" dirty="0"/>
              <a:t>% </a:t>
            </a:r>
            <a:r>
              <a:rPr lang="zh-CN" altLang="en-US" dirty="0"/>
              <a:t>等基本算术运算符不能进行更复杂的数学运算，例如，三角函数、对数运算、指数运算等。于是 </a:t>
            </a:r>
            <a:r>
              <a:rPr lang="en-US" altLang="zh-CN" dirty="0"/>
              <a:t>Java </a:t>
            </a:r>
            <a:r>
              <a:rPr lang="zh-CN" altLang="en-US" dirty="0"/>
              <a:t>提供了 </a:t>
            </a:r>
            <a:r>
              <a:rPr lang="en-US" altLang="zh-CN" dirty="0"/>
              <a:t>Math </a:t>
            </a:r>
            <a:r>
              <a:rPr lang="zh-CN" altLang="en-US" dirty="0"/>
              <a:t>工具类来完成这些复杂的运算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4" name="Approaching Nirvana -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300" y="-142875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221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66763" y="392305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6399657" y="3927457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399657" y="1773301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769360" y="174834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09853" y="1947316"/>
            <a:ext cx="349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所在的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4367" y="2517994"/>
            <a:ext cx="4210376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Java.lang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包中，这个包默认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，所以使用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不需要导包</a:t>
            </a:r>
          </a:p>
        </p:txBody>
      </p:sp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6615872" y="1918288"/>
            <a:ext cx="414840" cy="594936"/>
          </a:xfrm>
          <a:custGeom>
            <a:avLst/>
            <a:gdLst>
              <a:gd name="T0" fmla="*/ 88 w 88"/>
              <a:gd name="T1" fmla="*/ 76 h 128"/>
              <a:gd name="T2" fmla="*/ 80 w 88"/>
              <a:gd name="T3" fmla="*/ 76 h 128"/>
              <a:gd name="T4" fmla="*/ 44 w 88"/>
              <a:gd name="T5" fmla="*/ 104 h 128"/>
              <a:gd name="T6" fmla="*/ 8 w 88"/>
              <a:gd name="T7" fmla="*/ 76 h 128"/>
              <a:gd name="T8" fmla="*/ 0 w 88"/>
              <a:gd name="T9" fmla="*/ 76 h 128"/>
              <a:gd name="T10" fmla="*/ 40 w 88"/>
              <a:gd name="T11" fmla="*/ 112 h 128"/>
              <a:gd name="T12" fmla="*/ 40 w 88"/>
              <a:gd name="T13" fmla="*/ 120 h 128"/>
              <a:gd name="T14" fmla="*/ 36 w 88"/>
              <a:gd name="T15" fmla="*/ 120 h 128"/>
              <a:gd name="T16" fmla="*/ 32 w 88"/>
              <a:gd name="T17" fmla="*/ 124 h 128"/>
              <a:gd name="T18" fmla="*/ 36 w 88"/>
              <a:gd name="T19" fmla="*/ 128 h 128"/>
              <a:gd name="T20" fmla="*/ 52 w 88"/>
              <a:gd name="T21" fmla="*/ 128 h 128"/>
              <a:gd name="T22" fmla="*/ 56 w 88"/>
              <a:gd name="T23" fmla="*/ 124 h 128"/>
              <a:gd name="T24" fmla="*/ 52 w 88"/>
              <a:gd name="T25" fmla="*/ 120 h 128"/>
              <a:gd name="T26" fmla="*/ 48 w 88"/>
              <a:gd name="T27" fmla="*/ 120 h 128"/>
              <a:gd name="T28" fmla="*/ 48 w 88"/>
              <a:gd name="T29" fmla="*/ 112 h 128"/>
              <a:gd name="T30" fmla="*/ 88 w 88"/>
              <a:gd name="T31" fmla="*/ 76 h 128"/>
              <a:gd name="T32" fmla="*/ 44 w 88"/>
              <a:gd name="T33" fmla="*/ 96 h 128"/>
              <a:gd name="T34" fmla="*/ 72 w 88"/>
              <a:gd name="T35" fmla="*/ 68 h 128"/>
              <a:gd name="T36" fmla="*/ 72 w 88"/>
              <a:gd name="T37" fmla="*/ 28 h 128"/>
              <a:gd name="T38" fmla="*/ 44 w 88"/>
              <a:gd name="T39" fmla="*/ 0 h 128"/>
              <a:gd name="T40" fmla="*/ 16 w 88"/>
              <a:gd name="T41" fmla="*/ 28 h 128"/>
              <a:gd name="T42" fmla="*/ 16 w 88"/>
              <a:gd name="T43" fmla="*/ 68 h 128"/>
              <a:gd name="T44" fmla="*/ 44 w 88"/>
              <a:gd name="T45" fmla="*/ 96 h 128"/>
              <a:gd name="T46" fmla="*/ 24 w 88"/>
              <a:gd name="T47" fmla="*/ 28 h 128"/>
              <a:gd name="T48" fmla="*/ 44 w 88"/>
              <a:gd name="T49" fmla="*/ 8 h 128"/>
              <a:gd name="T50" fmla="*/ 64 w 88"/>
              <a:gd name="T51" fmla="*/ 28 h 128"/>
              <a:gd name="T52" fmla="*/ 64 w 88"/>
              <a:gd name="T53" fmla="*/ 68 h 128"/>
              <a:gd name="T54" fmla="*/ 44 w 88"/>
              <a:gd name="T55" fmla="*/ 88 h 128"/>
              <a:gd name="T56" fmla="*/ 24 w 88"/>
              <a:gd name="T57" fmla="*/ 68 h 128"/>
              <a:gd name="T58" fmla="*/ 24 w 88"/>
              <a:gd name="T59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8" h="128">
                <a:moveTo>
                  <a:pt x="8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76" y="92"/>
                  <a:pt x="61" y="104"/>
                  <a:pt x="44" y="104"/>
                </a:cubicBezTo>
                <a:cubicBezTo>
                  <a:pt x="27" y="104"/>
                  <a:pt x="12" y="92"/>
                  <a:pt x="8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4" y="95"/>
                  <a:pt x="20" y="110"/>
                  <a:pt x="40" y="112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26"/>
                  <a:pt x="34" y="128"/>
                  <a:pt x="36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4" y="128"/>
                  <a:pt x="56" y="126"/>
                  <a:pt x="56" y="124"/>
                </a:cubicBezTo>
                <a:cubicBezTo>
                  <a:pt x="56" y="122"/>
                  <a:pt x="54" y="120"/>
                  <a:pt x="52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68" y="110"/>
                  <a:pt x="84" y="95"/>
                  <a:pt x="88" y="76"/>
                </a:cubicBezTo>
                <a:close/>
                <a:moveTo>
                  <a:pt x="44" y="96"/>
                </a:moveTo>
                <a:cubicBezTo>
                  <a:pt x="59" y="96"/>
                  <a:pt x="72" y="83"/>
                  <a:pt x="72" y="6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13"/>
                  <a:pt x="59" y="0"/>
                  <a:pt x="44" y="0"/>
                </a:cubicBezTo>
                <a:cubicBezTo>
                  <a:pt x="29" y="0"/>
                  <a:pt x="16" y="13"/>
                  <a:pt x="16" y="2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83"/>
                  <a:pt x="29" y="96"/>
                  <a:pt x="44" y="96"/>
                </a:cubicBezTo>
                <a:close/>
                <a:moveTo>
                  <a:pt x="24" y="28"/>
                </a:moveTo>
                <a:cubicBezTo>
                  <a:pt x="24" y="17"/>
                  <a:pt x="33" y="8"/>
                  <a:pt x="44" y="8"/>
                </a:cubicBezTo>
                <a:cubicBezTo>
                  <a:pt x="55" y="8"/>
                  <a:pt x="64" y="17"/>
                  <a:pt x="64" y="2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79"/>
                  <a:pt x="55" y="88"/>
                  <a:pt x="44" y="88"/>
                </a:cubicBezTo>
                <a:cubicBezTo>
                  <a:pt x="33" y="88"/>
                  <a:pt x="24" y="79"/>
                  <a:pt x="24" y="68"/>
                </a:cubicBezTo>
                <a:lnTo>
                  <a:pt x="24" y="28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38235" y="1928982"/>
            <a:ext cx="205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修饰符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7141210" y="2506563"/>
            <a:ext cx="4049438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Math extends Object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是一个公开的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类，不能被继承，没有子类</a:t>
            </a:r>
          </a:p>
        </p:txBody>
      </p:sp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1021399" y="4338271"/>
            <a:ext cx="496812" cy="494328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643208" y="4209803"/>
            <a:ext cx="205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父类子类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01125" y="4782417"/>
            <a:ext cx="4050719" cy="624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Math extends Object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不能被继承，没有子类，父类为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reeform 41"/>
          <p:cNvSpPr>
            <a:spLocks noEditPoints="1"/>
          </p:cNvSpPr>
          <p:nvPr/>
        </p:nvSpPr>
        <p:spPr bwMode="auto">
          <a:xfrm>
            <a:off x="6637625" y="4338271"/>
            <a:ext cx="457068" cy="445890"/>
          </a:xfrm>
          <a:custGeom>
            <a:avLst/>
            <a:gdLst>
              <a:gd name="T0" fmla="*/ 41 w 122"/>
              <a:gd name="T1" fmla="*/ 60 h 120"/>
              <a:gd name="T2" fmla="*/ 81 w 122"/>
              <a:gd name="T3" fmla="*/ 60 h 120"/>
              <a:gd name="T4" fmla="*/ 61 w 122"/>
              <a:gd name="T5" fmla="*/ 72 h 120"/>
              <a:gd name="T6" fmla="*/ 61 w 122"/>
              <a:gd name="T7" fmla="*/ 48 h 120"/>
              <a:gd name="T8" fmla="*/ 61 w 122"/>
              <a:gd name="T9" fmla="*/ 72 h 120"/>
              <a:gd name="T10" fmla="*/ 108 w 122"/>
              <a:gd name="T11" fmla="*/ 69 h 120"/>
              <a:gd name="T12" fmla="*/ 108 w 122"/>
              <a:gd name="T13" fmla="*/ 51 h 120"/>
              <a:gd name="T14" fmla="*/ 120 w 122"/>
              <a:gd name="T15" fmla="*/ 35 h 120"/>
              <a:gd name="T16" fmla="*/ 101 w 122"/>
              <a:gd name="T17" fmla="*/ 18 h 120"/>
              <a:gd name="T18" fmla="*/ 77 w 122"/>
              <a:gd name="T19" fmla="*/ 15 h 120"/>
              <a:gd name="T20" fmla="*/ 69 w 122"/>
              <a:gd name="T21" fmla="*/ 0 h 120"/>
              <a:gd name="T22" fmla="*/ 45 w 122"/>
              <a:gd name="T23" fmla="*/ 8 h 120"/>
              <a:gd name="T24" fmla="*/ 30 w 122"/>
              <a:gd name="T25" fmla="*/ 24 h 120"/>
              <a:gd name="T26" fmla="*/ 10 w 122"/>
              <a:gd name="T27" fmla="*/ 21 h 120"/>
              <a:gd name="T28" fmla="*/ 5 w 122"/>
              <a:gd name="T29" fmla="*/ 46 h 120"/>
              <a:gd name="T30" fmla="*/ 13 w 122"/>
              <a:gd name="T31" fmla="*/ 60 h 120"/>
              <a:gd name="T32" fmla="*/ 5 w 122"/>
              <a:gd name="T33" fmla="*/ 74 h 120"/>
              <a:gd name="T34" fmla="*/ 10 w 122"/>
              <a:gd name="T35" fmla="*/ 99 h 120"/>
              <a:gd name="T36" fmla="*/ 30 w 122"/>
              <a:gd name="T37" fmla="*/ 96 h 120"/>
              <a:gd name="T38" fmla="*/ 45 w 122"/>
              <a:gd name="T39" fmla="*/ 112 h 120"/>
              <a:gd name="T40" fmla="*/ 69 w 122"/>
              <a:gd name="T41" fmla="*/ 120 h 120"/>
              <a:gd name="T42" fmla="*/ 77 w 122"/>
              <a:gd name="T43" fmla="*/ 105 h 120"/>
              <a:gd name="T44" fmla="*/ 101 w 122"/>
              <a:gd name="T45" fmla="*/ 102 h 120"/>
              <a:gd name="T46" fmla="*/ 120 w 122"/>
              <a:gd name="T47" fmla="*/ 85 h 120"/>
              <a:gd name="T48" fmla="*/ 111 w 122"/>
              <a:gd name="T49" fmla="*/ 85 h 120"/>
              <a:gd name="T50" fmla="*/ 102 w 122"/>
              <a:gd name="T51" fmla="*/ 93 h 120"/>
              <a:gd name="T52" fmla="*/ 69 w 122"/>
              <a:gd name="T53" fmla="*/ 99 h 120"/>
              <a:gd name="T54" fmla="*/ 65 w 122"/>
              <a:gd name="T55" fmla="*/ 112 h 120"/>
              <a:gd name="T56" fmla="*/ 53 w 122"/>
              <a:gd name="T57" fmla="*/ 108 h 120"/>
              <a:gd name="T58" fmla="*/ 31 w 122"/>
              <a:gd name="T59" fmla="*/ 87 h 120"/>
              <a:gd name="T60" fmla="*/ 15 w 122"/>
              <a:gd name="T61" fmla="*/ 91 h 120"/>
              <a:gd name="T62" fmla="*/ 12 w 122"/>
              <a:gd name="T63" fmla="*/ 79 h 120"/>
              <a:gd name="T64" fmla="*/ 21 w 122"/>
              <a:gd name="T65" fmla="*/ 60 h 120"/>
              <a:gd name="T66" fmla="*/ 12 w 122"/>
              <a:gd name="T67" fmla="*/ 41 h 120"/>
              <a:gd name="T68" fmla="*/ 15 w 122"/>
              <a:gd name="T69" fmla="*/ 29 h 120"/>
              <a:gd name="T70" fmla="*/ 31 w 122"/>
              <a:gd name="T71" fmla="*/ 33 h 120"/>
              <a:gd name="T72" fmla="*/ 53 w 122"/>
              <a:gd name="T73" fmla="*/ 12 h 120"/>
              <a:gd name="T74" fmla="*/ 65 w 122"/>
              <a:gd name="T75" fmla="*/ 8 h 120"/>
              <a:gd name="T76" fmla="*/ 69 w 122"/>
              <a:gd name="T77" fmla="*/ 21 h 120"/>
              <a:gd name="T78" fmla="*/ 102 w 122"/>
              <a:gd name="T79" fmla="*/ 27 h 120"/>
              <a:gd name="T80" fmla="*/ 111 w 122"/>
              <a:gd name="T81" fmla="*/ 35 h 120"/>
              <a:gd name="T82" fmla="*/ 99 w 122"/>
              <a:gd name="T83" fmla="*/ 47 h 120"/>
              <a:gd name="T84" fmla="*/ 99 w 122"/>
              <a:gd name="T85" fmla="*/ 73 h 120"/>
              <a:gd name="T86" fmla="*/ 111 w 122"/>
              <a:gd name="T87" fmla="*/ 8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2" h="120">
                <a:moveTo>
                  <a:pt x="61" y="40"/>
                </a:moveTo>
                <a:cubicBezTo>
                  <a:pt x="50" y="40"/>
                  <a:pt x="41" y="49"/>
                  <a:pt x="41" y="60"/>
                </a:cubicBezTo>
                <a:cubicBezTo>
                  <a:pt x="41" y="71"/>
                  <a:pt x="50" y="80"/>
                  <a:pt x="61" y="80"/>
                </a:cubicBezTo>
                <a:cubicBezTo>
                  <a:pt x="72" y="80"/>
                  <a:pt x="81" y="71"/>
                  <a:pt x="81" y="60"/>
                </a:cubicBezTo>
                <a:cubicBezTo>
                  <a:pt x="81" y="49"/>
                  <a:pt x="72" y="40"/>
                  <a:pt x="61" y="40"/>
                </a:cubicBezTo>
                <a:close/>
                <a:moveTo>
                  <a:pt x="61" y="72"/>
                </a:moveTo>
                <a:cubicBezTo>
                  <a:pt x="54" y="72"/>
                  <a:pt x="49" y="67"/>
                  <a:pt x="49" y="60"/>
                </a:cubicBezTo>
                <a:cubicBezTo>
                  <a:pt x="49" y="53"/>
                  <a:pt x="54" y="48"/>
                  <a:pt x="61" y="48"/>
                </a:cubicBezTo>
                <a:cubicBezTo>
                  <a:pt x="68" y="48"/>
                  <a:pt x="73" y="53"/>
                  <a:pt x="73" y="60"/>
                </a:cubicBezTo>
                <a:cubicBezTo>
                  <a:pt x="73" y="67"/>
                  <a:pt x="68" y="72"/>
                  <a:pt x="61" y="72"/>
                </a:cubicBezTo>
                <a:close/>
                <a:moveTo>
                  <a:pt x="117" y="74"/>
                </a:moveTo>
                <a:cubicBezTo>
                  <a:pt x="108" y="69"/>
                  <a:pt x="108" y="69"/>
                  <a:pt x="108" y="69"/>
                </a:cubicBezTo>
                <a:cubicBezTo>
                  <a:pt x="108" y="66"/>
                  <a:pt x="109" y="63"/>
                  <a:pt x="109" y="60"/>
                </a:cubicBezTo>
                <a:cubicBezTo>
                  <a:pt x="109" y="57"/>
                  <a:pt x="108" y="54"/>
                  <a:pt x="108" y="51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21" y="44"/>
                  <a:pt x="122" y="39"/>
                  <a:pt x="120" y="35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0" y="17"/>
                  <a:pt x="105" y="16"/>
                  <a:pt x="101" y="18"/>
                </a:cubicBezTo>
                <a:cubicBezTo>
                  <a:pt x="92" y="24"/>
                  <a:pt x="92" y="24"/>
                  <a:pt x="92" y="24"/>
                </a:cubicBezTo>
                <a:cubicBezTo>
                  <a:pt x="87" y="20"/>
                  <a:pt x="82" y="17"/>
                  <a:pt x="77" y="15"/>
                </a:cubicBezTo>
                <a:cubicBezTo>
                  <a:pt x="77" y="8"/>
                  <a:pt x="77" y="8"/>
                  <a:pt x="77" y="8"/>
                </a:cubicBezTo>
                <a:cubicBezTo>
                  <a:pt x="77" y="4"/>
                  <a:pt x="73" y="0"/>
                  <a:pt x="6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9" y="0"/>
                  <a:pt x="45" y="4"/>
                  <a:pt x="45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40" y="17"/>
                  <a:pt x="35" y="20"/>
                  <a:pt x="30" y="24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6"/>
                  <a:pt x="12" y="17"/>
                  <a:pt x="10" y="21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9"/>
                  <a:pt x="1" y="44"/>
                  <a:pt x="5" y="46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3" y="57"/>
                  <a:pt x="13" y="60"/>
                </a:cubicBezTo>
                <a:cubicBezTo>
                  <a:pt x="13" y="63"/>
                  <a:pt x="14" y="66"/>
                  <a:pt x="14" y="69"/>
                </a:cubicBezTo>
                <a:cubicBezTo>
                  <a:pt x="5" y="74"/>
                  <a:pt x="5" y="74"/>
                  <a:pt x="5" y="74"/>
                </a:cubicBezTo>
                <a:cubicBezTo>
                  <a:pt x="1" y="76"/>
                  <a:pt x="0" y="81"/>
                  <a:pt x="2" y="85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3"/>
                  <a:pt x="17" y="104"/>
                  <a:pt x="21" y="102"/>
                </a:cubicBezTo>
                <a:cubicBezTo>
                  <a:pt x="30" y="96"/>
                  <a:pt x="30" y="96"/>
                  <a:pt x="30" y="96"/>
                </a:cubicBezTo>
                <a:cubicBezTo>
                  <a:pt x="35" y="100"/>
                  <a:pt x="40" y="103"/>
                  <a:pt x="45" y="105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16"/>
                  <a:pt x="49" y="120"/>
                  <a:pt x="53" y="120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3" y="120"/>
                  <a:pt x="77" y="116"/>
                  <a:pt x="77" y="112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2" y="103"/>
                  <a:pt x="87" y="100"/>
                  <a:pt x="92" y="96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5" y="104"/>
                  <a:pt x="110" y="103"/>
                  <a:pt x="112" y="99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2" y="81"/>
                  <a:pt x="121" y="76"/>
                  <a:pt x="117" y="74"/>
                </a:cubicBezTo>
                <a:close/>
                <a:moveTo>
                  <a:pt x="111" y="85"/>
                </a:moveTo>
                <a:cubicBezTo>
                  <a:pt x="107" y="91"/>
                  <a:pt x="107" y="91"/>
                  <a:pt x="107" y="91"/>
                </a:cubicBezTo>
                <a:cubicBezTo>
                  <a:pt x="106" y="93"/>
                  <a:pt x="104" y="94"/>
                  <a:pt x="102" y="93"/>
                </a:cubicBezTo>
                <a:cubicBezTo>
                  <a:pt x="91" y="87"/>
                  <a:pt x="91" y="87"/>
                  <a:pt x="91" y="87"/>
                </a:cubicBezTo>
                <a:cubicBezTo>
                  <a:pt x="85" y="93"/>
                  <a:pt x="78" y="97"/>
                  <a:pt x="69" y="99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10"/>
                  <a:pt x="67" y="112"/>
                  <a:pt x="65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3" y="110"/>
                  <a:pt x="53" y="108"/>
                </a:cubicBezTo>
                <a:cubicBezTo>
                  <a:pt x="53" y="99"/>
                  <a:pt x="53" y="99"/>
                  <a:pt x="53" y="99"/>
                </a:cubicBezTo>
                <a:cubicBezTo>
                  <a:pt x="44" y="97"/>
                  <a:pt x="37" y="93"/>
                  <a:pt x="31" y="87"/>
                </a:cubicBezTo>
                <a:cubicBezTo>
                  <a:pt x="20" y="93"/>
                  <a:pt x="20" y="93"/>
                  <a:pt x="20" y="93"/>
                </a:cubicBezTo>
                <a:cubicBezTo>
                  <a:pt x="18" y="94"/>
                  <a:pt x="16" y="93"/>
                  <a:pt x="15" y="91"/>
                </a:cubicBezTo>
                <a:cubicBezTo>
                  <a:pt x="11" y="85"/>
                  <a:pt x="11" y="85"/>
                  <a:pt x="11" y="85"/>
                </a:cubicBezTo>
                <a:cubicBezTo>
                  <a:pt x="10" y="83"/>
                  <a:pt x="10" y="80"/>
                  <a:pt x="12" y="79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69"/>
                  <a:pt x="21" y="64"/>
                  <a:pt x="21" y="60"/>
                </a:cubicBezTo>
                <a:cubicBezTo>
                  <a:pt x="21" y="56"/>
                  <a:pt x="22" y="51"/>
                  <a:pt x="23" y="47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0"/>
                  <a:pt x="10" y="37"/>
                  <a:pt x="11" y="35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7"/>
                  <a:pt x="18" y="26"/>
                  <a:pt x="20" y="27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27"/>
                  <a:pt x="44" y="23"/>
                  <a:pt x="53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0"/>
                  <a:pt x="55" y="8"/>
                  <a:pt x="57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7" y="8"/>
                  <a:pt x="69" y="10"/>
                  <a:pt x="69" y="12"/>
                </a:cubicBezTo>
                <a:cubicBezTo>
                  <a:pt x="69" y="21"/>
                  <a:pt x="69" y="21"/>
                  <a:pt x="69" y="21"/>
                </a:cubicBezTo>
                <a:cubicBezTo>
                  <a:pt x="78" y="23"/>
                  <a:pt x="85" y="27"/>
                  <a:pt x="91" y="33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4" y="26"/>
                  <a:pt x="106" y="27"/>
                  <a:pt x="107" y="29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2" y="37"/>
                  <a:pt x="112" y="40"/>
                  <a:pt x="110" y="41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51"/>
                  <a:pt x="101" y="56"/>
                  <a:pt x="101" y="60"/>
                </a:cubicBezTo>
                <a:cubicBezTo>
                  <a:pt x="101" y="64"/>
                  <a:pt x="100" y="69"/>
                  <a:pt x="99" y="73"/>
                </a:cubicBezTo>
                <a:cubicBezTo>
                  <a:pt x="110" y="79"/>
                  <a:pt x="110" y="79"/>
                  <a:pt x="110" y="79"/>
                </a:cubicBezTo>
                <a:cubicBezTo>
                  <a:pt x="112" y="80"/>
                  <a:pt x="112" y="83"/>
                  <a:pt x="111" y="85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30712" y="4719624"/>
            <a:ext cx="4215088" cy="904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它的构造方法是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的，因此无法创建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类的对象，并且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类中的所有方法都是类方法，可以直接通过类名来调用它们。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Math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1635" y="319509"/>
            <a:ext cx="1316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</a:rPr>
              <a:t>基本介绍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304370" y="319509"/>
            <a:ext cx="1224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</a:rPr>
              <a:t>成员变量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924767" y="319509"/>
            <a:ext cx="12239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</a:rPr>
              <a:t>重要成员方法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545014" y="319509"/>
            <a:ext cx="133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</a:rPr>
              <a:t>使用案例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273296" y="319509"/>
            <a:ext cx="873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</a:rPr>
              <a:t>结束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B882457-12E7-4DB0-8D4C-65911E3B4881}"/>
              </a:ext>
            </a:extLst>
          </p:cNvPr>
          <p:cNvSpPr txBox="1"/>
          <p:nvPr/>
        </p:nvSpPr>
        <p:spPr>
          <a:xfrm>
            <a:off x="7052511" y="4338271"/>
            <a:ext cx="205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特殊点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81270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48" grpId="0" animBg="1"/>
      <p:bldP spid="47" grpId="0" animBg="1"/>
      <p:bldP spid="2" grpId="0" animBg="1"/>
      <p:bldP spid="3" grpId="0"/>
      <p:bldP spid="4" grpId="0"/>
      <p:bldP spid="5" grpId="0" animBg="1"/>
      <p:bldP spid="8" grpId="0"/>
      <p:bldP spid="9" grpId="0"/>
      <p:bldP spid="10" grpId="0" animBg="1"/>
      <p:bldP spid="12" grpId="0"/>
      <p:bldP spid="13" grpId="0"/>
      <p:bldP spid="14" grpId="0" animBg="1"/>
      <p:bldP spid="17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Nexa Bold" panose="02000000000000000000" pitchFamily="50" charset="0"/>
              </a:rPr>
              <a:t>成员变量</a:t>
            </a:r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2715C7E-4C2D-4AF4-95AA-B20B587900D3}"/>
              </a:ext>
            </a:extLst>
          </p:cNvPr>
          <p:cNvSpPr txBox="1"/>
          <p:nvPr/>
        </p:nvSpPr>
        <p:spPr>
          <a:xfrm>
            <a:off x="1879134" y="239086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  Static doub1e E</a:t>
            </a:r>
            <a:endParaRPr lang="zh-CN" alt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01B268C-9EF6-4550-BA04-222210529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2"/>
              </a:rPr>
              <a:t>E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E103332-5B96-4588-9757-E6CC3630DD61}"/>
              </a:ext>
            </a:extLst>
          </p:cNvPr>
          <p:cNvSpPr txBox="1"/>
          <p:nvPr/>
        </p:nvSpPr>
        <p:spPr>
          <a:xfrm>
            <a:off x="1879134" y="419243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  Static doub1e PI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E5C7AB-9ECD-4BC6-A861-292077D5E473}"/>
              </a:ext>
            </a:extLst>
          </p:cNvPr>
          <p:cNvSpPr txBox="1"/>
          <p:nvPr/>
        </p:nvSpPr>
        <p:spPr>
          <a:xfrm>
            <a:off x="4544972" y="2365575"/>
            <a:ext cx="6801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比任何其他值都更接近 </a:t>
            </a:r>
            <a:r>
              <a:rPr lang="en-US" altLang="zh-CN" dirty="0"/>
              <a:t>e</a:t>
            </a:r>
            <a:r>
              <a:rPr lang="zh-CN" altLang="en-US" dirty="0"/>
              <a:t>（即自然对数的底数）的 </a:t>
            </a:r>
            <a:r>
              <a:rPr lang="en-US" altLang="zh-CN" dirty="0"/>
              <a:t>double 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zh-CN" altLang="en-US" dirty="0"/>
              <a:t>源码：</a:t>
            </a:r>
            <a:r>
              <a:rPr lang="en-US" altLang="zh-CN" dirty="0"/>
              <a:t>public static final double E = 2.7182818284590452354;</a:t>
            </a:r>
          </a:p>
          <a:p>
            <a:r>
              <a:rPr lang="zh-CN" altLang="en-US" dirty="0"/>
              <a:t>静态的常量，可以直接用类名调用，不可改变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627CDB1-E40A-4E7A-9CF4-0B221D367A43}"/>
              </a:ext>
            </a:extLst>
          </p:cNvPr>
          <p:cNvSpPr txBox="1"/>
          <p:nvPr/>
        </p:nvSpPr>
        <p:spPr>
          <a:xfrm>
            <a:off x="4544972" y="4301913"/>
            <a:ext cx="6995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 比任何其他值都更接近 </a:t>
            </a:r>
            <a:r>
              <a:rPr lang="en-US" altLang="zh-CN" dirty="0"/>
              <a:t>pi</a:t>
            </a:r>
            <a:r>
              <a:rPr lang="zh-CN" altLang="en-US" dirty="0"/>
              <a:t>（即圆的周长与直径之比）的 </a:t>
            </a:r>
            <a:r>
              <a:rPr lang="en-US" altLang="zh-CN" dirty="0"/>
              <a:t>double 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zh-CN" altLang="en-US" dirty="0"/>
              <a:t>源码：</a:t>
            </a:r>
            <a:r>
              <a:rPr lang="en-US" altLang="zh-CN" dirty="0"/>
              <a:t> public static final double PI = 3.14159265358979323846;</a:t>
            </a:r>
          </a:p>
          <a:p>
            <a:r>
              <a:rPr lang="zh-CN" altLang="en-US" dirty="0"/>
              <a:t>跟上面一样</a:t>
            </a:r>
          </a:p>
        </p:txBody>
      </p:sp>
    </p:spTree>
    <p:extLst>
      <p:ext uri="{BB962C8B-B14F-4D97-AF65-F5344CB8AC3E}">
        <p14:creationId xmlns:p14="http://schemas.microsoft.com/office/powerpoint/2010/main" val="366863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Nexa Bold" panose="02000000000000000000" pitchFamily="50" charset="0"/>
              </a:rPr>
              <a:t>成员方法</a:t>
            </a:r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A01B268C-9EF6-4550-BA04-222210529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2"/>
              </a:rPr>
              <a:t>E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09EE1A-B2CE-499F-9E73-C6977506A96C}"/>
              </a:ext>
            </a:extLst>
          </p:cNvPr>
          <p:cNvSpPr txBox="1"/>
          <p:nvPr/>
        </p:nvSpPr>
        <p:spPr>
          <a:xfrm>
            <a:off x="1723200" y="283622"/>
            <a:ext cx="92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：</a:t>
            </a:r>
            <a:r>
              <a:rPr lang="en-US" altLang="zh-CN" dirty="0"/>
              <a:t>Math</a:t>
            </a:r>
            <a:r>
              <a:rPr lang="zh-CN" altLang="en-US" dirty="0"/>
              <a:t>类里的所有方法都为静态方法，可以直接用类名</a:t>
            </a:r>
            <a:r>
              <a:rPr lang="en-US" altLang="zh-CN" dirty="0"/>
              <a:t>Math.</a:t>
            </a:r>
            <a:r>
              <a:rPr lang="zh-CN" altLang="en-US" dirty="0"/>
              <a:t>方法名（）来直接调用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CD2232-CB16-4FC5-ABBD-32E5B398ACEF}"/>
              </a:ext>
            </a:extLst>
          </p:cNvPr>
          <p:cNvSpPr txBox="1"/>
          <p:nvPr/>
        </p:nvSpPr>
        <p:spPr>
          <a:xfrm>
            <a:off x="1879134" y="239086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  abs</a:t>
            </a:r>
            <a:r>
              <a:rPr lang="zh-CN" altLang="en-US" dirty="0"/>
              <a:t>（参数类型，参数名）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901EBD-BF3A-446F-B08A-775C4C74377D}"/>
              </a:ext>
            </a:extLst>
          </p:cNvPr>
          <p:cNvSpPr txBox="1"/>
          <p:nvPr/>
        </p:nvSpPr>
        <p:spPr>
          <a:xfrm>
            <a:off x="6031684" y="2268880"/>
            <a:ext cx="45239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作用，返回参数的绝对值；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用法 </a:t>
            </a:r>
            <a:r>
              <a:rPr lang="en-US" altLang="zh-CN" dirty="0" err="1"/>
              <a:t>Math.abs</a:t>
            </a:r>
            <a:r>
              <a:rPr lang="en-US" altLang="zh-CN" dirty="0"/>
              <a:t>(</a:t>
            </a:r>
            <a:r>
              <a:rPr lang="zh-CN" altLang="en-US" dirty="0"/>
              <a:t>参数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参数类型支持</a:t>
            </a:r>
            <a:r>
              <a:rPr lang="en-US" altLang="zh-CN" dirty="0"/>
              <a:t>double</a:t>
            </a:r>
            <a:r>
              <a:rPr lang="zh-CN" altLang="en-US" dirty="0"/>
              <a:t>，</a:t>
            </a:r>
            <a:r>
              <a:rPr lang="en-US" altLang="zh-CN" dirty="0"/>
              <a:t>float</a:t>
            </a:r>
            <a:r>
              <a:rPr lang="zh-CN" altLang="en-US" dirty="0"/>
              <a:t>，</a:t>
            </a:r>
            <a:r>
              <a:rPr lang="en-US" altLang="zh-CN" dirty="0"/>
              <a:t>int</a:t>
            </a:r>
            <a:r>
              <a:rPr lang="zh-CN" altLang="en-US" dirty="0"/>
              <a:t>，</a:t>
            </a:r>
            <a:r>
              <a:rPr lang="en-US" altLang="zh-CN" dirty="0"/>
              <a:t>long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506141E1-AF1C-43A8-902E-DADAD1C1C6D3}"/>
              </a:ext>
            </a:extLst>
          </p:cNvPr>
          <p:cNvSpPr/>
          <p:nvPr/>
        </p:nvSpPr>
        <p:spPr>
          <a:xfrm>
            <a:off x="5128965" y="2575528"/>
            <a:ext cx="617494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75D693A-660C-4503-A1E5-11D62519BED0}"/>
              </a:ext>
            </a:extLst>
          </p:cNvPr>
          <p:cNvSpPr txBox="1"/>
          <p:nvPr/>
        </p:nvSpPr>
        <p:spPr>
          <a:xfrm>
            <a:off x="1879134" y="424019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 Random</a:t>
            </a:r>
            <a:r>
              <a:rPr lang="zh-CN" altLang="en-US" dirty="0"/>
              <a:t>（）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856FF2A-1833-466C-B5FD-E4A5A85582CC}"/>
              </a:ext>
            </a:extLst>
          </p:cNvPr>
          <p:cNvSpPr txBox="1"/>
          <p:nvPr/>
        </p:nvSpPr>
        <p:spPr>
          <a:xfrm>
            <a:off x="5872293" y="3946563"/>
            <a:ext cx="56573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作用，返回带正号的 </a:t>
            </a:r>
            <a:r>
              <a:rPr lang="en-US" altLang="zh-CN" dirty="0"/>
              <a:t>double </a:t>
            </a:r>
            <a:r>
              <a:rPr lang="zh-CN" altLang="en-US" dirty="0"/>
              <a:t>值，该值大于等于 </a:t>
            </a:r>
            <a:r>
              <a:rPr lang="en-US" altLang="zh-CN" dirty="0"/>
              <a:t>0.0 </a:t>
            </a:r>
          </a:p>
          <a:p>
            <a:r>
              <a:rPr lang="zh-CN" altLang="en-US" dirty="0"/>
              <a:t>且小于 </a:t>
            </a:r>
            <a:r>
              <a:rPr lang="en-US" altLang="zh-CN" dirty="0"/>
              <a:t>1.0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用法 </a:t>
            </a:r>
            <a:r>
              <a:rPr lang="en-US" altLang="zh-CN" dirty="0" err="1"/>
              <a:t>Math.Random</a:t>
            </a:r>
            <a:r>
              <a:rPr lang="en-US" altLang="zh-CN" dirty="0"/>
              <a:t>()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生成</a:t>
            </a:r>
            <a:r>
              <a:rPr lang="en-US" altLang="zh-CN" dirty="0"/>
              <a:t>50-100</a:t>
            </a:r>
            <a:r>
              <a:rPr lang="zh-CN" altLang="en-US" dirty="0"/>
              <a:t>的随机整数：</a:t>
            </a:r>
            <a:endParaRPr lang="en-US" altLang="zh-CN" dirty="0"/>
          </a:p>
          <a:p>
            <a:r>
              <a:rPr lang="en-US" altLang="zh-CN" dirty="0"/>
              <a:t> int a= (int) (</a:t>
            </a:r>
            <a:r>
              <a:rPr lang="en-US" altLang="zh-CN" dirty="0" err="1"/>
              <a:t>Math.random</a:t>
            </a:r>
            <a:r>
              <a:rPr lang="en-US" altLang="zh-CN" dirty="0"/>
              <a:t>()*(100-50)+50);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9E4DEAE7-858A-4345-B8BE-7B15C000D1E7}"/>
              </a:ext>
            </a:extLst>
          </p:cNvPr>
          <p:cNvSpPr/>
          <p:nvPr/>
        </p:nvSpPr>
        <p:spPr>
          <a:xfrm>
            <a:off x="4211273" y="4424858"/>
            <a:ext cx="145129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5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Nexa Bold" panose="02000000000000000000" pitchFamily="50" charset="0"/>
              </a:rPr>
              <a:t>成员方法</a:t>
            </a:r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A01B268C-9EF6-4550-BA04-222210529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2"/>
              </a:rPr>
              <a:t>E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CD2232-CB16-4FC5-ABBD-32E5B398ACEF}"/>
              </a:ext>
            </a:extLst>
          </p:cNvPr>
          <p:cNvSpPr txBox="1"/>
          <p:nvPr/>
        </p:nvSpPr>
        <p:spPr>
          <a:xfrm>
            <a:off x="1879134" y="2390862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 max(</a:t>
            </a:r>
            <a:r>
              <a:rPr lang="zh-CN" altLang="en-US" dirty="0"/>
              <a:t>参数</a:t>
            </a:r>
            <a:r>
              <a:rPr lang="en-US" altLang="zh-CN" dirty="0"/>
              <a:t>1, </a:t>
            </a:r>
            <a:r>
              <a:rPr lang="zh-CN" altLang="en-US" dirty="0"/>
              <a:t>参数</a:t>
            </a:r>
            <a:r>
              <a:rPr lang="en-US" altLang="zh-CN" dirty="0"/>
              <a:t>2)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901EBD-BF3A-446F-B08A-775C4C74377D}"/>
              </a:ext>
            </a:extLst>
          </p:cNvPr>
          <p:cNvSpPr txBox="1"/>
          <p:nvPr/>
        </p:nvSpPr>
        <p:spPr>
          <a:xfrm>
            <a:off x="6031684" y="2268880"/>
            <a:ext cx="4581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作用，返回两个 值中较大的一个。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用法 </a:t>
            </a:r>
            <a:r>
              <a:rPr lang="en-US" altLang="zh-CN" dirty="0" err="1"/>
              <a:t>Math.max</a:t>
            </a:r>
            <a:r>
              <a:rPr lang="en-US" altLang="zh-CN" dirty="0"/>
              <a:t>(</a:t>
            </a:r>
            <a:r>
              <a:rPr lang="zh-CN" altLang="en-US" dirty="0"/>
              <a:t>参数</a:t>
            </a:r>
            <a:r>
              <a:rPr lang="en-US" altLang="zh-CN" dirty="0"/>
              <a:t>1, </a:t>
            </a:r>
            <a:r>
              <a:rPr lang="zh-CN" altLang="en-US" dirty="0"/>
              <a:t>参数</a:t>
            </a:r>
            <a:r>
              <a:rPr lang="en-US" altLang="zh-CN" dirty="0"/>
              <a:t>2)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参数类型支持</a:t>
            </a:r>
            <a:r>
              <a:rPr lang="en-US" altLang="zh-CN" dirty="0"/>
              <a:t>double</a:t>
            </a:r>
            <a:r>
              <a:rPr lang="zh-CN" altLang="en-US" dirty="0"/>
              <a:t>，</a:t>
            </a:r>
            <a:r>
              <a:rPr lang="en-US" altLang="zh-CN" dirty="0"/>
              <a:t>float</a:t>
            </a:r>
            <a:r>
              <a:rPr lang="zh-CN" altLang="en-US" dirty="0"/>
              <a:t>，</a:t>
            </a:r>
            <a:r>
              <a:rPr lang="en-US" altLang="zh-CN" dirty="0"/>
              <a:t>int</a:t>
            </a:r>
            <a:r>
              <a:rPr lang="zh-CN" altLang="en-US" dirty="0"/>
              <a:t>，</a:t>
            </a:r>
            <a:r>
              <a:rPr lang="en-US" altLang="zh-CN" dirty="0"/>
              <a:t>long </a:t>
            </a:r>
          </a:p>
          <a:p>
            <a:r>
              <a:rPr lang="zh-CN" altLang="en-US" dirty="0"/>
              <a:t>且两个参数类型必须相同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506141E1-AF1C-43A8-902E-DADAD1C1C6D3}"/>
              </a:ext>
            </a:extLst>
          </p:cNvPr>
          <p:cNvSpPr/>
          <p:nvPr/>
        </p:nvSpPr>
        <p:spPr>
          <a:xfrm>
            <a:off x="5128965" y="2575528"/>
            <a:ext cx="617494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75D693A-660C-4503-A1E5-11D62519BED0}"/>
              </a:ext>
            </a:extLst>
          </p:cNvPr>
          <p:cNvSpPr txBox="1"/>
          <p:nvPr/>
        </p:nvSpPr>
        <p:spPr>
          <a:xfrm>
            <a:off x="1879134" y="4240192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 min(</a:t>
            </a:r>
            <a:r>
              <a:rPr lang="zh-CN" altLang="en-US" dirty="0"/>
              <a:t>参数</a:t>
            </a:r>
            <a:r>
              <a:rPr lang="en-US" altLang="zh-CN" dirty="0"/>
              <a:t>1, </a:t>
            </a:r>
            <a:r>
              <a:rPr lang="zh-CN" altLang="en-US" dirty="0"/>
              <a:t>参数</a:t>
            </a:r>
            <a:r>
              <a:rPr lang="en-US" altLang="zh-CN" dirty="0"/>
              <a:t>2)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856FF2A-1833-466C-B5FD-E4A5A85582CC}"/>
              </a:ext>
            </a:extLst>
          </p:cNvPr>
          <p:cNvSpPr txBox="1"/>
          <p:nvPr/>
        </p:nvSpPr>
        <p:spPr>
          <a:xfrm>
            <a:off x="5872293" y="3946563"/>
            <a:ext cx="4581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作用，返回两个 值中较小的一个。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用法 </a:t>
            </a:r>
            <a:r>
              <a:rPr lang="en-US" altLang="zh-CN" dirty="0" err="1"/>
              <a:t>Math.min</a:t>
            </a:r>
            <a:r>
              <a:rPr lang="en-US" altLang="zh-CN" dirty="0"/>
              <a:t>(</a:t>
            </a:r>
            <a:r>
              <a:rPr lang="zh-CN" altLang="en-US" dirty="0"/>
              <a:t>参数</a:t>
            </a:r>
            <a:r>
              <a:rPr lang="en-US" altLang="zh-CN" dirty="0"/>
              <a:t>1, </a:t>
            </a:r>
            <a:r>
              <a:rPr lang="zh-CN" altLang="en-US" dirty="0"/>
              <a:t>参数</a:t>
            </a:r>
            <a:r>
              <a:rPr lang="en-US" altLang="zh-CN" dirty="0"/>
              <a:t>2)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参数类型支持</a:t>
            </a:r>
            <a:r>
              <a:rPr lang="en-US" altLang="zh-CN" dirty="0"/>
              <a:t>double</a:t>
            </a:r>
            <a:r>
              <a:rPr lang="zh-CN" altLang="en-US" dirty="0"/>
              <a:t>，</a:t>
            </a:r>
            <a:r>
              <a:rPr lang="en-US" altLang="zh-CN" dirty="0"/>
              <a:t>float</a:t>
            </a:r>
            <a:r>
              <a:rPr lang="zh-CN" altLang="en-US" dirty="0"/>
              <a:t>，</a:t>
            </a:r>
            <a:r>
              <a:rPr lang="en-US" altLang="zh-CN" dirty="0"/>
              <a:t>int</a:t>
            </a:r>
            <a:r>
              <a:rPr lang="zh-CN" altLang="en-US" dirty="0"/>
              <a:t>，</a:t>
            </a:r>
            <a:r>
              <a:rPr lang="en-US" altLang="zh-CN" dirty="0"/>
              <a:t>long </a:t>
            </a:r>
          </a:p>
          <a:p>
            <a:r>
              <a:rPr lang="zh-CN" altLang="en-US" dirty="0"/>
              <a:t>且两个参数类型必须相同</a:t>
            </a:r>
            <a:endParaRPr lang="en-US" altLang="zh-CN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9E4DEAE7-858A-4345-B8BE-7B15C000D1E7}"/>
              </a:ext>
            </a:extLst>
          </p:cNvPr>
          <p:cNvSpPr/>
          <p:nvPr/>
        </p:nvSpPr>
        <p:spPr>
          <a:xfrm>
            <a:off x="4211273" y="4424858"/>
            <a:ext cx="145129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88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Nexa Bold" panose="02000000000000000000" pitchFamily="50" charset="0"/>
              </a:rPr>
              <a:t>成员方法</a:t>
            </a:r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A01B268C-9EF6-4550-BA04-222210529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2"/>
              </a:rPr>
              <a:t>E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CD2232-CB16-4FC5-ABBD-32E5B398ACEF}"/>
              </a:ext>
            </a:extLst>
          </p:cNvPr>
          <p:cNvSpPr txBox="1"/>
          <p:nvPr/>
        </p:nvSpPr>
        <p:spPr>
          <a:xfrm>
            <a:off x="1879134" y="2390862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 </a:t>
            </a:r>
            <a:r>
              <a:rPr lang="en-US" altLang="zh-CN" dirty="0" err="1"/>
              <a:t>acos</a:t>
            </a:r>
            <a:r>
              <a:rPr lang="en-US" altLang="zh-CN" dirty="0"/>
              <a:t>(double a)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901EBD-BF3A-446F-B08A-775C4C74377D}"/>
              </a:ext>
            </a:extLst>
          </p:cNvPr>
          <p:cNvSpPr txBox="1"/>
          <p:nvPr/>
        </p:nvSpPr>
        <p:spPr>
          <a:xfrm>
            <a:off x="5437712" y="2228660"/>
            <a:ext cx="6736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作用，返回一个值的反余弦；返回的角度范围在 </a:t>
            </a:r>
            <a:r>
              <a:rPr lang="en-US" altLang="zh-CN" dirty="0"/>
              <a:t>0.0 </a:t>
            </a:r>
            <a:r>
              <a:rPr lang="zh-CN" altLang="en-US" dirty="0"/>
              <a:t>到 </a:t>
            </a:r>
            <a:r>
              <a:rPr lang="en-US" altLang="zh-CN" dirty="0"/>
              <a:t>pi </a:t>
            </a:r>
            <a:r>
              <a:rPr lang="zh-CN" altLang="en-US" dirty="0"/>
              <a:t>之间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用法 </a:t>
            </a:r>
            <a:r>
              <a:rPr lang="en-US" altLang="zh-CN" dirty="0"/>
              <a:t>Math. </a:t>
            </a:r>
            <a:r>
              <a:rPr lang="en-US" altLang="zh-CN" dirty="0" err="1"/>
              <a:t>acos</a:t>
            </a:r>
            <a:r>
              <a:rPr lang="en-US" altLang="zh-CN" dirty="0"/>
              <a:t>(</a:t>
            </a:r>
            <a:r>
              <a:rPr lang="zh-CN" altLang="en-US" dirty="0"/>
              <a:t>参数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3.Cos</a:t>
            </a:r>
            <a:r>
              <a:rPr lang="zh-CN" altLang="en-US" dirty="0"/>
              <a:t>的值是从</a:t>
            </a:r>
            <a:r>
              <a:rPr lang="en-US" altLang="zh-CN" dirty="0"/>
              <a:t>-1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，也就是输入的参数可以从</a:t>
            </a:r>
            <a:r>
              <a:rPr lang="en-US" altLang="zh-CN" dirty="0"/>
              <a:t>-1 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返回的值是从</a:t>
            </a:r>
            <a:r>
              <a:rPr lang="en-US" altLang="zh-CN" dirty="0"/>
              <a:t>0.0</a:t>
            </a:r>
            <a:r>
              <a:rPr lang="zh-CN" altLang="en-US" dirty="0"/>
              <a:t>到</a:t>
            </a:r>
            <a:r>
              <a:rPr lang="en-US" altLang="zh-CN" dirty="0"/>
              <a:t>Pi</a:t>
            </a:r>
            <a:r>
              <a:rPr lang="zh-CN" altLang="en-US" dirty="0"/>
              <a:t>之间的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506141E1-AF1C-43A8-902E-DADAD1C1C6D3}"/>
              </a:ext>
            </a:extLst>
          </p:cNvPr>
          <p:cNvSpPr/>
          <p:nvPr/>
        </p:nvSpPr>
        <p:spPr>
          <a:xfrm>
            <a:off x="4511471" y="2481788"/>
            <a:ext cx="617494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75D693A-660C-4503-A1E5-11D62519BED0}"/>
              </a:ext>
            </a:extLst>
          </p:cNvPr>
          <p:cNvSpPr txBox="1"/>
          <p:nvPr/>
        </p:nvSpPr>
        <p:spPr>
          <a:xfrm>
            <a:off x="1879134" y="4240192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zh-CN" dirty="0" err="1"/>
              <a:t>asin</a:t>
            </a:r>
            <a:r>
              <a:rPr lang="en-US" altLang="zh-CN" dirty="0"/>
              <a:t>(double a)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856FF2A-1833-466C-B5FD-E4A5A85582CC}"/>
              </a:ext>
            </a:extLst>
          </p:cNvPr>
          <p:cNvSpPr txBox="1"/>
          <p:nvPr/>
        </p:nvSpPr>
        <p:spPr>
          <a:xfrm>
            <a:off x="5389007" y="3948719"/>
            <a:ext cx="7090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作用，返回一个值的反正弦；返回的角度范围在 </a:t>
            </a:r>
            <a:r>
              <a:rPr lang="en-US" altLang="zh-CN" dirty="0"/>
              <a:t>-pi/2 </a:t>
            </a:r>
            <a:r>
              <a:rPr lang="zh-CN" altLang="en-US" dirty="0"/>
              <a:t>到 </a:t>
            </a:r>
            <a:r>
              <a:rPr lang="en-US" altLang="zh-CN" dirty="0"/>
              <a:t>pi/2 </a:t>
            </a:r>
            <a:r>
              <a:rPr lang="zh-CN" altLang="en-US" dirty="0"/>
              <a:t>之间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用法 </a:t>
            </a:r>
            <a:r>
              <a:rPr lang="en-US" altLang="zh-CN" dirty="0" err="1"/>
              <a:t>Math.asin</a:t>
            </a:r>
            <a:r>
              <a:rPr lang="en-US" altLang="zh-CN" dirty="0"/>
              <a:t>(</a:t>
            </a:r>
            <a:r>
              <a:rPr lang="zh-CN" altLang="en-US" dirty="0"/>
              <a:t>参数</a:t>
            </a:r>
            <a:r>
              <a:rPr lang="en-US" altLang="zh-CN" dirty="0"/>
              <a:t>1)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3. sin</a:t>
            </a:r>
            <a:r>
              <a:rPr lang="zh-CN" altLang="en-US" dirty="0"/>
              <a:t>的值是从</a:t>
            </a:r>
            <a:r>
              <a:rPr lang="en-US" altLang="zh-CN" dirty="0"/>
              <a:t>-1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，也就是输入的参数可以从</a:t>
            </a:r>
            <a:r>
              <a:rPr lang="en-US" altLang="zh-CN" dirty="0"/>
              <a:t>-1 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返回的值是从</a:t>
            </a:r>
            <a:r>
              <a:rPr lang="en-US" altLang="zh-CN" dirty="0"/>
              <a:t>-pi/2 </a:t>
            </a:r>
            <a:r>
              <a:rPr lang="zh-CN" altLang="en-US" dirty="0"/>
              <a:t>到 </a:t>
            </a:r>
            <a:r>
              <a:rPr lang="en-US" altLang="zh-CN" dirty="0"/>
              <a:t>pi/2</a:t>
            </a:r>
            <a:r>
              <a:rPr lang="zh-CN" altLang="en-US" dirty="0"/>
              <a:t>之间的</a:t>
            </a:r>
            <a:endParaRPr lang="en-US" altLang="zh-CN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9E4DEAE7-858A-4345-B8BE-7B15C000D1E7}"/>
              </a:ext>
            </a:extLst>
          </p:cNvPr>
          <p:cNvSpPr/>
          <p:nvPr/>
        </p:nvSpPr>
        <p:spPr>
          <a:xfrm>
            <a:off x="3937711" y="4432354"/>
            <a:ext cx="145129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84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Nexa Bold" panose="02000000000000000000" pitchFamily="50" charset="0"/>
              </a:rPr>
              <a:t>成员方法</a:t>
            </a:r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A01B268C-9EF6-4550-BA04-222210529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2"/>
              </a:rPr>
              <a:t>E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CD2232-CB16-4FC5-ABBD-32E5B398ACEF}"/>
              </a:ext>
            </a:extLst>
          </p:cNvPr>
          <p:cNvSpPr txBox="1"/>
          <p:nvPr/>
        </p:nvSpPr>
        <p:spPr>
          <a:xfrm>
            <a:off x="1879134" y="1610114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7. floor(double a)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901EBD-BF3A-446F-B08A-775C4C74377D}"/>
              </a:ext>
            </a:extLst>
          </p:cNvPr>
          <p:cNvSpPr txBox="1"/>
          <p:nvPr/>
        </p:nvSpPr>
        <p:spPr>
          <a:xfrm>
            <a:off x="5128965" y="1286653"/>
            <a:ext cx="69220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作用，返回最大的（最接近正无穷大）</a:t>
            </a:r>
            <a:r>
              <a:rPr lang="en-US" altLang="zh-CN" dirty="0"/>
              <a:t>double </a:t>
            </a:r>
            <a:r>
              <a:rPr lang="zh-CN" altLang="en-US" dirty="0"/>
              <a:t>值，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该值小于等于参数，并等于某个整数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用法 </a:t>
            </a:r>
            <a:r>
              <a:rPr lang="en-US" altLang="zh-CN" dirty="0"/>
              <a:t>Math. floor(</a:t>
            </a:r>
            <a:r>
              <a:rPr lang="zh-CN" altLang="en-US" dirty="0"/>
              <a:t>参数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floor() </a:t>
            </a:r>
            <a:r>
              <a:rPr lang="zh-CN" altLang="en-US" dirty="0"/>
              <a:t>方法可对一个数进行下舍入，返回给定参数最大的整数，</a:t>
            </a:r>
            <a:endParaRPr lang="en-US" altLang="zh-CN" dirty="0"/>
          </a:p>
          <a:p>
            <a:r>
              <a:rPr lang="zh-CN" altLang="en-US" dirty="0"/>
              <a:t>该整数小于或等给定的参数</a:t>
            </a:r>
            <a:endParaRPr lang="en-US" altLang="zh-CN" dirty="0"/>
          </a:p>
          <a:p>
            <a:r>
              <a:rPr lang="en-US" altLang="zh-CN" dirty="0"/>
              <a:t>double d = 100.675;</a:t>
            </a:r>
          </a:p>
          <a:p>
            <a:r>
              <a:rPr lang="en-US" altLang="zh-CN" dirty="0" err="1"/>
              <a:t>System.out.println</a:t>
            </a:r>
            <a:r>
              <a:rPr lang="en-US" altLang="zh-CN" dirty="0"/>
              <a:t>(</a:t>
            </a:r>
            <a:r>
              <a:rPr lang="en-US" altLang="zh-CN" dirty="0" err="1"/>
              <a:t>Math.floor</a:t>
            </a:r>
            <a:r>
              <a:rPr lang="en-US" altLang="zh-CN" dirty="0"/>
              <a:t>(d));</a:t>
            </a:r>
          </a:p>
          <a:p>
            <a:r>
              <a:rPr lang="zh-CN" altLang="en-US" dirty="0"/>
              <a:t>输出结果为：</a:t>
            </a:r>
            <a:r>
              <a:rPr lang="en-US" altLang="zh-CN" dirty="0"/>
              <a:t>100.0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506141E1-AF1C-43A8-902E-DADAD1C1C6D3}"/>
              </a:ext>
            </a:extLst>
          </p:cNvPr>
          <p:cNvSpPr/>
          <p:nvPr/>
        </p:nvSpPr>
        <p:spPr>
          <a:xfrm>
            <a:off x="4237831" y="1739208"/>
            <a:ext cx="617494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75D693A-660C-4503-A1E5-11D62519BED0}"/>
              </a:ext>
            </a:extLst>
          </p:cNvPr>
          <p:cNvSpPr txBox="1"/>
          <p:nvPr/>
        </p:nvSpPr>
        <p:spPr>
          <a:xfrm>
            <a:off x="1879134" y="424019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8. </a:t>
            </a:r>
            <a:r>
              <a:rPr lang="en-US" altLang="zh-CN" dirty="0" err="1"/>
              <a:t>ulp</a:t>
            </a:r>
            <a:r>
              <a:rPr lang="en-US" altLang="zh-CN" dirty="0"/>
              <a:t>(double d)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856FF2A-1833-466C-B5FD-E4A5A85582CC}"/>
              </a:ext>
            </a:extLst>
          </p:cNvPr>
          <p:cNvSpPr txBox="1"/>
          <p:nvPr/>
        </p:nvSpPr>
        <p:spPr>
          <a:xfrm>
            <a:off x="5389007" y="3948719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作用，返回参数的 </a:t>
            </a:r>
            <a:r>
              <a:rPr lang="en-US" altLang="zh-CN" dirty="0" err="1"/>
              <a:t>ulp</a:t>
            </a:r>
            <a:r>
              <a:rPr lang="en-US" altLang="zh-CN" dirty="0"/>
              <a:t> </a:t>
            </a:r>
            <a:r>
              <a:rPr lang="zh-CN" altLang="en-US" dirty="0"/>
              <a:t>大小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用法 </a:t>
            </a:r>
            <a:r>
              <a:rPr lang="en-US" altLang="zh-CN" dirty="0" err="1"/>
              <a:t>Math.ulp</a:t>
            </a:r>
            <a:r>
              <a:rPr lang="en-US" altLang="zh-CN" dirty="0"/>
              <a:t>(</a:t>
            </a:r>
            <a:r>
              <a:rPr lang="zh-CN" altLang="en-US" dirty="0"/>
              <a:t>参数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3. unit in the last place (</a:t>
            </a:r>
            <a:r>
              <a:rPr lang="en-US" altLang="zh-CN" dirty="0" err="1"/>
              <a:t>ulp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是计算机科学中的一个误差单位</a:t>
            </a:r>
            <a:endParaRPr lang="en-US" altLang="zh-CN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9E4DEAE7-858A-4345-B8BE-7B15C000D1E7}"/>
              </a:ext>
            </a:extLst>
          </p:cNvPr>
          <p:cNvSpPr/>
          <p:nvPr/>
        </p:nvSpPr>
        <p:spPr>
          <a:xfrm>
            <a:off x="3937711" y="4432354"/>
            <a:ext cx="145129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694A2F-4C2C-4728-95FC-9124BC89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170" y="3976901"/>
            <a:ext cx="2604960" cy="13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7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336B4D-0DA9-495F-A20E-B989853D9D8F}"/>
              </a:ext>
            </a:extLst>
          </p:cNvPr>
          <p:cNvSpPr txBox="1"/>
          <p:nvPr/>
        </p:nvSpPr>
        <p:spPr>
          <a:xfrm>
            <a:off x="3196205" y="1157681"/>
            <a:ext cx="465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晨讲完毕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AD2F0D-52D9-42AC-9A61-B3517636FEF0}"/>
              </a:ext>
            </a:extLst>
          </p:cNvPr>
          <p:cNvSpPr txBox="1"/>
          <p:nvPr/>
        </p:nvSpPr>
        <p:spPr>
          <a:xfrm>
            <a:off x="7734649" y="352564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谢谢大家！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4E7450-E5FD-4ACB-9FEB-57CE6651E28A}"/>
              </a:ext>
            </a:extLst>
          </p:cNvPr>
          <p:cNvSpPr txBox="1"/>
          <p:nvPr/>
        </p:nvSpPr>
        <p:spPr>
          <a:xfrm>
            <a:off x="5117284" y="2424418"/>
            <a:ext cx="379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祝福大家前程似锦！</a:t>
            </a:r>
          </a:p>
        </p:txBody>
      </p:sp>
    </p:spTree>
    <p:extLst>
      <p:ext uri="{BB962C8B-B14F-4D97-AF65-F5344CB8AC3E}">
        <p14:creationId xmlns:p14="http://schemas.microsoft.com/office/powerpoint/2010/main" val="28260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Nexa Bold"/>
        <a:ea typeface="微软雅黑"/>
        <a:cs typeface=""/>
      </a:majorFont>
      <a:minorFont>
        <a:latin typeface="华文细黑"/>
        <a:ea typeface="汉仪中等线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856</Words>
  <Application>Microsoft Office PowerPoint</Application>
  <PresentationFormat>宽屏</PresentationFormat>
  <Paragraphs>101</Paragraphs>
  <Slides>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 Unicode MS</vt:lpstr>
      <vt:lpstr>Nexa Bold</vt:lpstr>
      <vt:lpstr>等线</vt:lpstr>
      <vt:lpstr>华文细黑</vt:lpstr>
      <vt:lpstr>微软雅黑</vt:lpstr>
      <vt:lpstr>Arial</vt:lpstr>
      <vt:lpstr>Calibri</vt:lpstr>
      <vt:lpstr>Calibri Light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UID</dc:creator>
  <cp:lastModifiedBy>JAVA</cp:lastModifiedBy>
  <cp:revision>12</cp:revision>
  <dcterms:created xsi:type="dcterms:W3CDTF">2016-09-16T06:27:01Z</dcterms:created>
  <dcterms:modified xsi:type="dcterms:W3CDTF">2020-12-17T12:16:31Z</dcterms:modified>
</cp:coreProperties>
</file>